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  <p:embeddedFont>
      <p:font typeface="Poppins SemiBol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F5F8627-7F96-4758-A04D-919D2F4B2B68}">
  <a:tblStyle styleId="{5F5F8627-7F96-4758-A04D-919D2F4B2B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3" Type="http://schemas.openxmlformats.org/officeDocument/2006/relationships/font" Target="fonts/PoppinsSemiBold-regular.fntdata"/><Relationship Id="rId12" Type="http://schemas.openxmlformats.org/officeDocument/2006/relationships/font" Target="fonts/Poppi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oppins-regular.fntdata"/><Relationship Id="rId15" Type="http://schemas.openxmlformats.org/officeDocument/2006/relationships/font" Target="fonts/PoppinsSemiBold-italic.fntdata"/><Relationship Id="rId14" Type="http://schemas.openxmlformats.org/officeDocument/2006/relationships/font" Target="fonts/PoppinsSemiBold-bold.fntdata"/><Relationship Id="rId16" Type="http://schemas.openxmlformats.org/officeDocument/2006/relationships/font" Target="fonts/PoppinsSemiBold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5002a54fda_0_159:notes"/>
          <p:cNvSpPr/>
          <p:nvPr>
            <p:ph idx="2" type="sldImg"/>
          </p:nvPr>
        </p:nvSpPr>
        <p:spPr>
          <a:xfrm>
            <a:off x="345911" y="586509"/>
            <a:ext cx="5529900" cy="2932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5002a54fda_0_159:notes"/>
          <p:cNvSpPr txBox="1"/>
          <p:nvPr>
            <p:ph idx="1" type="body"/>
          </p:nvPr>
        </p:nvSpPr>
        <p:spPr>
          <a:xfrm>
            <a:off x="622119" y="3714558"/>
            <a:ext cx="4977000" cy="351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type="title"/>
          </p:nvPr>
        </p:nvSpPr>
        <p:spPr>
          <a:xfrm>
            <a:off x="352372" y="91508"/>
            <a:ext cx="7239000" cy="25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oppins"/>
              <a:buNone/>
              <a:defRPr b="1" sz="14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>
            <a:off x="311700" y="595841"/>
            <a:ext cx="85206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  <a:defRPr>
                <a:solidFill>
                  <a:srgbClr val="21212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○"/>
              <a:defRPr>
                <a:solidFill>
                  <a:srgbClr val="21212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■"/>
              <a:defRPr>
                <a:solidFill>
                  <a:srgbClr val="21212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●"/>
              <a:defRPr>
                <a:solidFill>
                  <a:srgbClr val="21212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○"/>
              <a:defRPr>
                <a:solidFill>
                  <a:srgbClr val="21212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■"/>
              <a:defRPr>
                <a:solidFill>
                  <a:srgbClr val="21212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●"/>
              <a:defRPr>
                <a:solidFill>
                  <a:srgbClr val="21212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○"/>
              <a:defRPr>
                <a:solidFill>
                  <a:srgbClr val="21212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Char char="■"/>
              <a:defRPr>
                <a:solidFill>
                  <a:srgbClr val="212121"/>
                </a:solidFill>
              </a:defRPr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0" name="Google Shape;70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rt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1" name="Google Shape;8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5" name="Google Shape;85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86" name="Google Shape;86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90" name="Google Shape;9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9pPr>
          </a:lstStyle>
          <a:p>
            <a:r>
              <a:t>xx%</a:t>
            </a:r>
          </a:p>
        </p:txBody>
      </p:sp>
      <p:sp>
        <p:nvSpPr>
          <p:cNvPr id="93" name="Google Shape;93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None/>
              <a:defRPr b="1"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Font typeface="Poppins"/>
              <a:buChar char="●"/>
              <a:defRPr sz="18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○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■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●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○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■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●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○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400"/>
              <a:buFont typeface="Poppins"/>
              <a:buChar char="■"/>
              <a:defRPr sz="1400">
                <a:solidFill>
                  <a:srgbClr val="21212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475" lIns="92475" spcFirstLastPara="1" rIns="92475" wrap="square" tIns="9247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4" name="Google Shape;54;p13"/>
          <p:cNvSpPr/>
          <p:nvPr/>
        </p:nvSpPr>
        <p:spPr>
          <a:xfrm>
            <a:off x="-43" y="-17"/>
            <a:ext cx="9144000" cy="393600"/>
          </a:xfrm>
          <a:prstGeom prst="rect">
            <a:avLst/>
          </a:prstGeom>
          <a:solidFill>
            <a:srgbClr val="0084FF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125584" y="132959"/>
            <a:ext cx="486030" cy="12370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>
            <p:ph type="title"/>
          </p:nvPr>
        </p:nvSpPr>
        <p:spPr>
          <a:xfrm>
            <a:off x="352372" y="91508"/>
            <a:ext cx="7239000" cy="25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Story Template</a:t>
            </a:r>
            <a:endParaRPr/>
          </a:p>
        </p:txBody>
      </p:sp>
      <p:graphicFrame>
        <p:nvGraphicFramePr>
          <p:cNvPr id="102" name="Google Shape;102;p25"/>
          <p:cNvGraphicFramePr/>
          <p:nvPr/>
        </p:nvGraphicFramePr>
        <p:xfrm>
          <a:off x="352393" y="633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{5F5F8627-7F96-4758-A04D-919D2F4B2B68}</a:tableStyleId>
              </a:tblPr>
              <a:tblGrid>
                <a:gridCol w="663425"/>
                <a:gridCol w="2536025"/>
                <a:gridCol w="862475"/>
                <a:gridCol w="858600"/>
                <a:gridCol w="2683850"/>
                <a:gridCol w="811250"/>
              </a:tblGrid>
              <a:tr h="262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Epic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User Story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Priority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Estimate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Acceptance Criteria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Poppins SemiBold"/>
                          <a:ea typeface="Poppins SemiBold"/>
                          <a:cs typeface="Poppins SemiBold"/>
                          <a:sym typeface="Poppins SemiBold"/>
                        </a:rPr>
                        <a:t>Release</a:t>
                      </a:r>
                      <a:endParaRPr sz="1000">
                        <a:latin typeface="Poppins SemiBold"/>
                        <a:ea typeface="Poppins SemiBold"/>
                        <a:cs typeface="Poppins SemiBold"/>
                        <a:sym typeface="Poppins SemiBold"/>
                      </a:endParaRPr>
                    </a:p>
                  </a:txBody>
                  <a:tcPr marT="62200" marB="62200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75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Epic 1</a:t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1</a:t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As a [define persona] I would like to [describe the desired action] so I can [describe what the persona is looking to achieve].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Medium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Criteria 1</a:t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Measurable results, what defines done?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Given that [story context], when [desired action is carried out], then [what is the expected outcome].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71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2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0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Epic 2</a:t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1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2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Arial"/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Epic 3</a:t>
                      </a:r>
                      <a:endParaRPr b="1"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1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9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User Story 2</a:t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124425" marB="124425" marR="78200" marL="78200">
                    <a:lnL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1212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21212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